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0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2" r:id="rId4"/>
    <p:sldId id="263" r:id="rId5"/>
    <p:sldId id="264" r:id="rId6"/>
    <p:sldId id="278" r:id="rId7"/>
    <p:sldId id="261" r:id="rId8"/>
    <p:sldId id="265" r:id="rId9"/>
    <p:sldId id="274" r:id="rId10"/>
    <p:sldId id="266" r:id="rId11"/>
    <p:sldId id="267" r:id="rId12"/>
    <p:sldId id="268" r:id="rId13"/>
    <p:sldId id="275" r:id="rId14"/>
    <p:sldId id="279" r:id="rId15"/>
    <p:sldId id="269" r:id="rId16"/>
    <p:sldId id="270" r:id="rId17"/>
    <p:sldId id="271" r:id="rId18"/>
    <p:sldId id="277" r:id="rId19"/>
    <p:sldId id="276" r:id="rId20"/>
    <p:sldId id="272" r:id="rId21"/>
    <p:sldId id="259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A1EBE-6D58-C64E-99DC-47E57B877573}" type="datetimeFigureOut">
              <a:rPr lang="en-US" smtClean="0"/>
              <a:t>8/19/10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1B8A2-B6EC-704D-AF7B-6F15F0BBEB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43D63-E902-544B-8B63-FF3B294DB032}" type="datetimeFigureOut">
              <a:rPr lang="en-US" smtClean="0"/>
              <a:t>8/18/10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F76C0-39C6-AF4A-9EAE-1551BF8FA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76C0-39C6-AF4A-9EAE-1551BF8FAB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t-E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AC1F2E9D-07EF-6249-9A74-37A4EA96EFED}" type="datetimeFigureOut">
              <a:rPr lang="en-US" smtClean="0"/>
              <a:t>8/18/10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A93168E-896D-8F46-86A7-C2FB53A32FF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Diagnosis</a:t>
            </a:r>
            <a:br>
              <a:rPr lang="en-US" sz="4000" dirty="0" smtClean="0"/>
            </a:br>
            <a:r>
              <a:rPr lang="en-US" sz="4000" dirty="0" smtClean="0"/>
              <a:t>of motor neuron disease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Pille Taba, Karin </a:t>
            </a:r>
            <a:r>
              <a:rPr lang="en-US" dirty="0" err="1" smtClean="0"/>
              <a:t>Rallmann</a:t>
            </a:r>
            <a:endParaRPr lang="en-US" dirty="0" smtClean="0"/>
          </a:p>
          <a:p>
            <a:r>
              <a:rPr lang="en-US" dirty="0" smtClean="0"/>
              <a:t>University of Tartu</a:t>
            </a:r>
          </a:p>
          <a:p>
            <a:r>
              <a:rPr lang="en-US" dirty="0" smtClean="0"/>
              <a:t>VI Nordic ALS Alliance Meeting</a:t>
            </a:r>
          </a:p>
          <a:p>
            <a:r>
              <a:rPr lang="en-US" dirty="0" smtClean="0"/>
              <a:t>Aug 21, 2010</a:t>
            </a:r>
          </a:p>
          <a:p>
            <a:r>
              <a:rPr lang="en-US" dirty="0" err="1" smtClean="0"/>
              <a:t>Haapsalu</a:t>
            </a:r>
            <a:r>
              <a:rPr lang="en-US" dirty="0" smtClean="0"/>
              <a:t>, Estonia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Basis of diagnosis –</a:t>
            </a:r>
            <a:br>
              <a:rPr lang="en-US" sz="3200" dirty="0" smtClean="0">
                <a:solidFill>
                  <a:srgbClr val="008080"/>
                </a:solidFill>
              </a:rPr>
            </a:br>
            <a:r>
              <a:rPr lang="en-US" sz="3200" dirty="0" smtClean="0">
                <a:solidFill>
                  <a:srgbClr val="008080"/>
                </a:solidFill>
              </a:rPr>
              <a:t>history and clinical signs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384" y="1816358"/>
            <a:ext cx="7345363" cy="448151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Dysarthria</a:t>
            </a:r>
            <a:r>
              <a:rPr lang="en-US" dirty="0" smtClean="0"/>
              <a:t>, </a:t>
            </a:r>
            <a:r>
              <a:rPr lang="en-US" dirty="0" err="1" smtClean="0"/>
              <a:t>dysphagia</a:t>
            </a:r>
            <a:r>
              <a:rPr lang="en-US" dirty="0" smtClean="0"/>
              <a:t>, paucity of tongue movements</a:t>
            </a:r>
          </a:p>
          <a:p>
            <a:r>
              <a:rPr lang="en-US" dirty="0" smtClean="0"/>
              <a:t>Muscle weakness and wasting</a:t>
            </a:r>
          </a:p>
          <a:p>
            <a:r>
              <a:rPr lang="en-US" dirty="0" smtClean="0"/>
              <a:t>Hand dysfunction</a:t>
            </a:r>
          </a:p>
          <a:p>
            <a:r>
              <a:rPr lang="en-US" dirty="0" smtClean="0"/>
              <a:t>F</a:t>
            </a:r>
            <a:r>
              <a:rPr lang="en-US" dirty="0" smtClean="0"/>
              <a:t>oot drop</a:t>
            </a:r>
          </a:p>
          <a:p>
            <a:r>
              <a:rPr lang="en-US" dirty="0" err="1" smtClean="0"/>
              <a:t>Fasciculations</a:t>
            </a:r>
            <a:r>
              <a:rPr lang="en-US" dirty="0" smtClean="0"/>
              <a:t>/ cramps</a:t>
            </a:r>
          </a:p>
          <a:p>
            <a:r>
              <a:rPr lang="en-US" dirty="0" smtClean="0"/>
              <a:t>Spastic gait</a:t>
            </a:r>
          </a:p>
          <a:p>
            <a:r>
              <a:rPr lang="en-US" dirty="0" smtClean="0"/>
              <a:t>Respiratory failure</a:t>
            </a:r>
          </a:p>
          <a:p>
            <a:r>
              <a:rPr lang="en-US" dirty="0" smtClean="0"/>
              <a:t>Progressive course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Diagnostic criteria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89726"/>
            <a:ext cx="7680495" cy="4175795"/>
          </a:xfrm>
        </p:spPr>
        <p:txBody>
          <a:bodyPr/>
          <a:lstStyle/>
          <a:p>
            <a:r>
              <a:rPr lang="en-US" dirty="0" smtClean="0"/>
              <a:t>World Federation of Neurology, Subcommittee on MND/ ALS - </a:t>
            </a:r>
            <a:r>
              <a:rPr lang="en-US" b="1" dirty="0" smtClean="0">
                <a:solidFill>
                  <a:srgbClr val="660066"/>
                </a:solidFill>
              </a:rPr>
              <a:t>El Escorial Revisited Criteria (1998)</a:t>
            </a:r>
          </a:p>
          <a:p>
            <a:pPr lvl="1"/>
            <a:r>
              <a:rPr lang="en-US" dirty="0" smtClean="0"/>
              <a:t>Clinically definite ALS: upper and lower motor neuron signs in three regions</a:t>
            </a:r>
          </a:p>
          <a:p>
            <a:pPr lvl="1"/>
            <a:r>
              <a:rPr lang="en-US" dirty="0" smtClean="0"/>
              <a:t>Clinically probable ALS: upper and lower motor neuron signs in two regions</a:t>
            </a:r>
          </a:p>
          <a:p>
            <a:pPr lvl="1"/>
            <a:r>
              <a:rPr lang="en-US" dirty="0" smtClean="0"/>
              <a:t>Clinically probably laboratory supported ALS: upper and lower </a:t>
            </a:r>
            <a:r>
              <a:rPr lang="en-US" dirty="0" smtClean="0"/>
              <a:t>m</a:t>
            </a:r>
            <a:r>
              <a:rPr lang="en-US" dirty="0" smtClean="0"/>
              <a:t>otor neuron dysfunction in one region + EMG</a:t>
            </a:r>
          </a:p>
          <a:p>
            <a:pPr lvl="1"/>
            <a:r>
              <a:rPr lang="en-US" dirty="0" smtClean="0"/>
              <a:t>Clinically possible ALS: dysfunction in one region</a:t>
            </a:r>
          </a:p>
          <a:p>
            <a:pPr lvl="1"/>
            <a:r>
              <a:rPr lang="en-US" dirty="0" smtClean="0"/>
              <a:t>Suspected ALS: only lower motor neuron signs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2661" y="5993277"/>
            <a:ext cx="290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Subcommittee on MND/ALS</a:t>
            </a:r>
          </a:p>
          <a:p>
            <a:r>
              <a:rPr lang="en-US" i="1" dirty="0" smtClean="0"/>
              <a:t>of WFN 1994; 1998</a:t>
            </a:r>
            <a:endParaRPr lang="en-US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Symptoms to concern/</a:t>
            </a:r>
            <a:br>
              <a:rPr lang="en-US" sz="3200" dirty="0" smtClean="0">
                <a:solidFill>
                  <a:srgbClr val="008080"/>
                </a:solidFill>
              </a:rPr>
            </a:br>
            <a:r>
              <a:rPr lang="en-US" sz="3200" dirty="0" smtClean="0">
                <a:solidFill>
                  <a:srgbClr val="008080"/>
                </a:solidFill>
              </a:rPr>
              <a:t>mimic syndromes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74236"/>
            <a:ext cx="7345363" cy="41912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Absence of </a:t>
            </a:r>
            <a:r>
              <a:rPr lang="en-US" dirty="0" err="1" smtClean="0"/>
              <a:t>fasciculations</a:t>
            </a:r>
            <a:endParaRPr lang="en-US" dirty="0" smtClean="0"/>
          </a:p>
          <a:p>
            <a:r>
              <a:rPr lang="en-US" dirty="0" smtClean="0"/>
              <a:t>Sensory impairment</a:t>
            </a:r>
          </a:p>
          <a:p>
            <a:r>
              <a:rPr lang="en-US" dirty="0" smtClean="0"/>
              <a:t>Autonomic dysfunction</a:t>
            </a:r>
          </a:p>
          <a:p>
            <a:r>
              <a:rPr lang="en-US" dirty="0" smtClean="0"/>
              <a:t>Eye movement abnormalities</a:t>
            </a:r>
          </a:p>
          <a:p>
            <a:r>
              <a:rPr lang="en-US" dirty="0" smtClean="0"/>
              <a:t>Sphincter impairment</a:t>
            </a:r>
          </a:p>
          <a:p>
            <a:r>
              <a:rPr lang="en-US" dirty="0" smtClean="0"/>
              <a:t>Movement disorders</a:t>
            </a:r>
          </a:p>
          <a:p>
            <a:r>
              <a:rPr lang="en-US" dirty="0" smtClean="0"/>
              <a:t>Cognitive impairment (Alzheimer type)</a:t>
            </a:r>
          </a:p>
          <a:p>
            <a:r>
              <a:rPr lang="en-US" dirty="0" smtClean="0"/>
              <a:t>Symmetrical lower motor neuron signs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54319" y="6056407"/>
            <a:ext cx="147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Mitchell 2007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Incorrect diagnosis</a:t>
            </a:r>
            <a:br>
              <a:rPr lang="en-US" sz="3200" dirty="0" smtClean="0">
                <a:solidFill>
                  <a:srgbClr val="008080"/>
                </a:solidFill>
              </a:rPr>
            </a:br>
            <a:r>
              <a:rPr lang="en-US" sz="3200" dirty="0" smtClean="0">
                <a:solidFill>
                  <a:srgbClr val="008080"/>
                </a:solidFill>
              </a:rPr>
              <a:t>(initial diagnosis)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81299"/>
            <a:ext cx="7587564" cy="42842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Cervical </a:t>
            </a:r>
            <a:r>
              <a:rPr lang="en-US" dirty="0" err="1" smtClean="0"/>
              <a:t>myelopathy</a:t>
            </a:r>
            <a:endParaRPr lang="en-US" dirty="0" smtClean="0"/>
          </a:p>
          <a:p>
            <a:r>
              <a:rPr lang="en-US" dirty="0" smtClean="0"/>
              <a:t>Multifocal motor neuropathy</a:t>
            </a:r>
          </a:p>
          <a:p>
            <a:r>
              <a:rPr lang="en-US" dirty="0" smtClean="0"/>
              <a:t>Multiple sclerosis (primary progressive)</a:t>
            </a:r>
          </a:p>
          <a:p>
            <a:r>
              <a:rPr lang="en-US" dirty="0" err="1" smtClean="0"/>
              <a:t>Radiculpathy</a:t>
            </a:r>
            <a:r>
              <a:rPr lang="en-US" dirty="0" smtClean="0"/>
              <a:t> (painless)</a:t>
            </a:r>
          </a:p>
          <a:p>
            <a:r>
              <a:rPr lang="en-US" dirty="0" smtClean="0"/>
              <a:t>Chronic inflammatory </a:t>
            </a:r>
            <a:r>
              <a:rPr lang="en-US" dirty="0" err="1" smtClean="0"/>
              <a:t>demyelinating</a:t>
            </a:r>
            <a:r>
              <a:rPr lang="en-US" dirty="0" smtClean="0"/>
              <a:t> </a:t>
            </a:r>
            <a:r>
              <a:rPr lang="en-US" dirty="0" err="1" smtClean="0"/>
              <a:t>polyneuropathy</a:t>
            </a:r>
            <a:endParaRPr lang="en-US" dirty="0" smtClean="0"/>
          </a:p>
          <a:p>
            <a:r>
              <a:rPr lang="en-US" dirty="0" err="1" smtClean="0"/>
              <a:t>Myositis</a:t>
            </a:r>
            <a:endParaRPr lang="en-US" dirty="0" smtClean="0"/>
          </a:p>
          <a:p>
            <a:r>
              <a:rPr lang="en-US" dirty="0" err="1" smtClean="0"/>
              <a:t>Cerebrovascular</a:t>
            </a:r>
            <a:r>
              <a:rPr lang="en-US" dirty="0" smtClean="0"/>
              <a:t> disease</a:t>
            </a:r>
          </a:p>
          <a:p>
            <a:r>
              <a:rPr lang="en-US" dirty="0" err="1" smtClean="0"/>
              <a:t>Periarthritis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4927" y="5994447"/>
            <a:ext cx="212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Eisen</a:t>
            </a:r>
            <a:r>
              <a:rPr lang="en-US" i="1" dirty="0" smtClean="0"/>
              <a:t> 2009</a:t>
            </a:r>
          </a:p>
          <a:p>
            <a:r>
              <a:rPr lang="en-US" i="1" dirty="0" smtClean="0"/>
              <a:t>Gross-</a:t>
            </a:r>
            <a:r>
              <a:rPr lang="en-US" i="1" dirty="0" err="1" smtClean="0"/>
              <a:t>Paju</a:t>
            </a:r>
            <a:r>
              <a:rPr lang="en-US" i="1" dirty="0" smtClean="0"/>
              <a:t> et al 1998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Differential </a:t>
            </a:r>
            <a:r>
              <a:rPr lang="en-US" sz="3200" dirty="0" smtClean="0">
                <a:solidFill>
                  <a:srgbClr val="008080"/>
                </a:solidFill>
              </a:rPr>
              <a:t>diagnosis of 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diseases</a:t>
            </a:r>
          </a:p>
          <a:p>
            <a:r>
              <a:rPr lang="en-US" dirty="0" smtClean="0"/>
              <a:t>Diseases of neuromuscular junction</a:t>
            </a:r>
          </a:p>
          <a:p>
            <a:r>
              <a:rPr lang="en-US" dirty="0" smtClean="0"/>
              <a:t>Diseases of anterior horn cells</a:t>
            </a:r>
          </a:p>
          <a:p>
            <a:r>
              <a:rPr lang="en-US" dirty="0" smtClean="0"/>
              <a:t>Diseases of spinal cord</a:t>
            </a:r>
          </a:p>
          <a:p>
            <a:r>
              <a:rPr lang="en-US" dirty="0" smtClean="0"/>
              <a:t>Diseases of central nervous system</a:t>
            </a:r>
          </a:p>
          <a:p>
            <a:r>
              <a:rPr lang="en-US" dirty="0" smtClean="0"/>
              <a:t>Systemic disorders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Differential diagnosis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565" y="2133601"/>
            <a:ext cx="6990910" cy="3931920"/>
          </a:xfrm>
        </p:spPr>
        <p:txBody>
          <a:bodyPr/>
          <a:lstStyle/>
          <a:p>
            <a:r>
              <a:rPr lang="en-US" dirty="0" smtClean="0"/>
              <a:t>To exclude other causes of a slowly progressive spastic </a:t>
            </a:r>
            <a:r>
              <a:rPr lang="en-US" dirty="0" err="1" smtClean="0"/>
              <a:t>paraparesis</a:t>
            </a:r>
            <a:endParaRPr lang="en-US" dirty="0" smtClean="0"/>
          </a:p>
          <a:p>
            <a:pPr lvl="1">
              <a:buFont typeface="Lucida Grande"/>
              <a:buChar char="−"/>
            </a:pPr>
            <a:r>
              <a:rPr lang="en-US" dirty="0" smtClean="0"/>
              <a:t>Cervical disc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Hereditary spastic paraplegia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…</a:t>
            </a:r>
          </a:p>
          <a:p>
            <a:r>
              <a:rPr lang="en-US" dirty="0" smtClean="0"/>
              <a:t>Investigation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Imaging: MRI – cervical, bulbar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EMG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6" descr="A:\ENMG_ALS.jpg"/>
          <p:cNvPicPr>
            <a:picLocks noChangeAspect="1" noChangeArrowheads="1"/>
          </p:cNvPicPr>
          <p:nvPr/>
        </p:nvPicPr>
        <p:blipFill>
          <a:blip r:embed="rId2">
            <a:lum contrast="66000"/>
          </a:blip>
          <a:srcRect/>
          <a:stretch>
            <a:fillRect/>
          </a:stretch>
        </p:blipFill>
        <p:spPr bwMode="auto">
          <a:xfrm>
            <a:off x="381000" y="975843"/>
            <a:ext cx="8110693" cy="54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00113" y="244158"/>
            <a:ext cx="7345362" cy="68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Confirming the diagnosis of MND/ ALS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Investigations: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electroneuromyography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Investigations:</a:t>
            </a:r>
            <a:r>
              <a:rPr lang="en-US" sz="3200" dirty="0" smtClean="0">
                <a:solidFill>
                  <a:srgbClr val="008080"/>
                </a:solidFill>
              </a:rPr>
              <a:t/>
            </a:r>
            <a:br>
              <a:rPr lang="en-US" sz="3200" dirty="0" smtClean="0">
                <a:solidFill>
                  <a:srgbClr val="008080"/>
                </a:solidFill>
              </a:rPr>
            </a:br>
            <a:r>
              <a:rPr lang="en-US" sz="3200" dirty="0" smtClean="0">
                <a:solidFill>
                  <a:srgbClr val="008080"/>
                </a:solidFill>
              </a:rPr>
              <a:t>imaging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672" y="2040661"/>
            <a:ext cx="4725103" cy="3931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MRI – magnetic resonance imaging</a:t>
            </a:r>
          </a:p>
          <a:p>
            <a:r>
              <a:rPr lang="en-US" dirty="0" smtClean="0"/>
              <a:t>DTI – diffusion tensor imaging of the cortical spinal tract</a:t>
            </a:r>
          </a:p>
          <a:p>
            <a:r>
              <a:rPr lang="en-US" dirty="0" smtClean="0"/>
              <a:t>MR spectroscopy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N-acetyl </a:t>
            </a:r>
            <a:r>
              <a:rPr lang="en-US" dirty="0" err="1" smtClean="0"/>
              <a:t>aspartate</a:t>
            </a:r>
            <a:r>
              <a:rPr lang="en-US" dirty="0" smtClean="0"/>
              <a:t> (NAA), marker for upper motor neuron degeneration</a:t>
            </a:r>
          </a:p>
          <a:p>
            <a:pPr lvl="1">
              <a:buFont typeface="Lucida Grande"/>
              <a:buChar char="−"/>
            </a:pPr>
            <a:r>
              <a:rPr lang="en-US" dirty="0" err="1" smtClean="0"/>
              <a:t>myo-inositol</a:t>
            </a:r>
            <a:r>
              <a:rPr lang="en-US" dirty="0" smtClean="0"/>
              <a:t> (MI), marker for </a:t>
            </a:r>
            <a:r>
              <a:rPr lang="en-US" dirty="0" err="1" smtClean="0"/>
              <a:t>glial</a:t>
            </a:r>
            <a:r>
              <a:rPr lang="en-US" dirty="0" smtClean="0"/>
              <a:t> activity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15" y="2133601"/>
            <a:ext cx="28956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7201" y="5142525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MRI T2-weighted (FLAIR)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72620" y="6055193"/>
            <a:ext cx="178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Graaff</a:t>
            </a:r>
            <a:r>
              <a:rPr lang="en-US" i="1" dirty="0" smtClean="0"/>
              <a:t> et al 2009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Investigations:</a:t>
            </a:r>
            <a:r>
              <a:rPr lang="en-US" sz="3200" dirty="0" smtClean="0">
                <a:solidFill>
                  <a:srgbClr val="008080"/>
                </a:solidFill>
              </a:rPr>
              <a:t/>
            </a:r>
            <a:br>
              <a:rPr lang="en-US" sz="3200" dirty="0" smtClean="0">
                <a:solidFill>
                  <a:srgbClr val="008080"/>
                </a:solidFill>
              </a:rPr>
            </a:br>
            <a:r>
              <a:rPr lang="en-US" sz="3200" dirty="0" smtClean="0">
                <a:solidFill>
                  <a:srgbClr val="008080"/>
                </a:solidFill>
              </a:rPr>
              <a:t>laboratory sampling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031" y="2133601"/>
            <a:ext cx="6944444" cy="3931920"/>
          </a:xfrm>
        </p:spPr>
        <p:txBody>
          <a:bodyPr/>
          <a:lstStyle/>
          <a:p>
            <a:r>
              <a:rPr lang="en-US" dirty="0" smtClean="0"/>
              <a:t>No specific biomarkers for confirming ALS</a:t>
            </a:r>
          </a:p>
          <a:p>
            <a:r>
              <a:rPr lang="en-US" dirty="0" smtClean="0"/>
              <a:t>For excluding different pathology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Metabolic studies: blood chemistry</a:t>
            </a:r>
          </a:p>
          <a:p>
            <a:pPr lvl="1">
              <a:buFont typeface="Lucida Grande"/>
              <a:buChar char="−"/>
            </a:pPr>
            <a:r>
              <a:rPr lang="en-US" dirty="0" err="1" smtClean="0"/>
              <a:t>Endocrinologic</a:t>
            </a:r>
            <a:r>
              <a:rPr lang="en-US" dirty="0" smtClean="0"/>
              <a:t> studies: thyroid function etc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Screening monoclonal </a:t>
            </a:r>
            <a:r>
              <a:rPr lang="en-US" dirty="0" err="1" smtClean="0"/>
              <a:t>gammopathy</a:t>
            </a:r>
            <a:r>
              <a:rPr lang="en-US" dirty="0" smtClean="0"/>
              <a:t>: viruses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CSF: exclude inflammatory processes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Functional scales –</a:t>
            </a:r>
            <a:br>
              <a:rPr lang="en-US" sz="3200" dirty="0" smtClean="0">
                <a:solidFill>
                  <a:srgbClr val="008080"/>
                </a:solidFill>
              </a:rPr>
            </a:br>
            <a:r>
              <a:rPr lang="en-US" sz="3200" dirty="0" smtClean="0">
                <a:solidFill>
                  <a:srgbClr val="008080"/>
                </a:solidFill>
              </a:rPr>
              <a:t>measuring change in status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43258"/>
            <a:ext cx="7345363" cy="44919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ALSFRS – ALS Functional Rating Scale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To assess the more important activities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Complete reliability and validity testing</a:t>
            </a:r>
          </a:p>
          <a:p>
            <a:r>
              <a:rPr lang="en-US" dirty="0" smtClean="0"/>
              <a:t>Norris Scale</a:t>
            </a:r>
          </a:p>
          <a:p>
            <a:r>
              <a:rPr lang="en-US" dirty="0" err="1" smtClean="0"/>
              <a:t>Appel</a:t>
            </a:r>
            <a:r>
              <a:rPr lang="en-US" dirty="0" smtClean="0"/>
              <a:t> Scale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Additionally history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Uses manual muscle testing (MMT)</a:t>
            </a:r>
          </a:p>
          <a:p>
            <a:r>
              <a:rPr lang="en-US" dirty="0" smtClean="0"/>
              <a:t>Tufts Quantitative Neuromuscular Exam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Maximal voluntary isometric contraction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Repetitive functional test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26031" y="6040917"/>
            <a:ext cx="143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Munsat</a:t>
            </a:r>
            <a:r>
              <a:rPr lang="en-US" i="1" dirty="0" smtClean="0"/>
              <a:t> 1996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Motor neuron disease (MND)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618541" cy="393192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Charcot</a:t>
            </a:r>
            <a:r>
              <a:rPr lang="en-US" dirty="0" smtClean="0"/>
              <a:t> J-M. </a:t>
            </a:r>
            <a:r>
              <a:rPr lang="en-US" i="1" dirty="0" err="1" smtClean="0"/>
              <a:t>Sclerose</a:t>
            </a:r>
            <a:r>
              <a:rPr lang="en-US" i="1" dirty="0" smtClean="0"/>
              <a:t> des cordons </a:t>
            </a:r>
            <a:r>
              <a:rPr lang="en-US" i="1" dirty="0" err="1" smtClean="0"/>
              <a:t>lateraux</a:t>
            </a:r>
            <a:r>
              <a:rPr lang="en-US" i="1" dirty="0" smtClean="0"/>
              <a:t> de la </a:t>
            </a:r>
            <a:r>
              <a:rPr lang="en-US" i="1" dirty="0" err="1" smtClean="0"/>
              <a:t>moelle</a:t>
            </a:r>
            <a:r>
              <a:rPr lang="en-US" i="1" dirty="0" smtClean="0"/>
              <a:t> </a:t>
            </a:r>
            <a:r>
              <a:rPr lang="en-US" i="1" dirty="0" err="1" smtClean="0"/>
              <a:t>epiniere</a:t>
            </a:r>
            <a:r>
              <a:rPr lang="en-US" i="1" dirty="0" smtClean="0"/>
              <a:t> … </a:t>
            </a:r>
            <a:r>
              <a:rPr lang="en-US" dirty="0" smtClean="0"/>
              <a:t>Bull Soc Med (Paris) 1865: 24-35.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d</a:t>
            </a:r>
            <a:r>
              <a:rPr lang="en-US" dirty="0" smtClean="0"/>
              <a:t>iscussed clinic and pathology of a disorder that affected both upper and lower motor neuron</a:t>
            </a:r>
          </a:p>
          <a:p>
            <a:r>
              <a:rPr lang="en-US" dirty="0" smtClean="0"/>
              <a:t>Charcot disease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Amyotrophic lateral sclerosis (ALS)</a:t>
            </a:r>
          </a:p>
          <a:p>
            <a:r>
              <a:rPr lang="en-US" dirty="0" smtClean="0"/>
              <a:t>Lou Gehrig disease (USA)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245" y="3537931"/>
            <a:ext cx="1826394" cy="25430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62" y="278814"/>
            <a:ext cx="8565795" cy="63197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26031" y="6149347"/>
            <a:ext cx="132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Swash 1999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2558127" y="660263"/>
            <a:ext cx="2133600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Neurologist</a:t>
            </a:r>
            <a:endParaRPr lang="en-US" sz="2400" dirty="0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4803981" y="656218"/>
            <a:ext cx="2133600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Family doctor</a:t>
            </a:r>
            <a:endParaRPr lang="en-US" sz="2400" dirty="0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2369443" y="5180493"/>
            <a:ext cx="2133600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Psychologist</a:t>
            </a:r>
            <a:endParaRPr lang="en-US" sz="2400" dirty="0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984875" y="4722813"/>
            <a:ext cx="2133600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Speech</a:t>
            </a:r>
          </a:p>
          <a:p>
            <a:pPr algn="ctr"/>
            <a:r>
              <a:rPr lang="et-EE" sz="2400" dirty="0" smtClean="0"/>
              <a:t>therapist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532563" y="3675063"/>
            <a:ext cx="2362200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Occupational</a:t>
            </a:r>
          </a:p>
          <a:p>
            <a:pPr algn="ctr"/>
            <a:r>
              <a:rPr lang="et-EE" sz="2400" dirty="0" smtClean="0"/>
              <a:t>therapist</a:t>
            </a:r>
            <a:endParaRPr lang="en-US" sz="2400" dirty="0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6270625" y="2555875"/>
            <a:ext cx="2420938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Physiotherapist</a:t>
            </a:r>
            <a:endParaRPr lang="en-US" sz="2400" dirty="0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379642" y="2513683"/>
            <a:ext cx="2133600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Nurse</a:t>
            </a:r>
            <a:endParaRPr lang="en-US" sz="2400" dirty="0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685800" y="4515040"/>
            <a:ext cx="2133600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Radiologist</a:t>
            </a:r>
            <a:endParaRPr lang="en-US" sz="2400" dirty="0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4465717" y="5484813"/>
            <a:ext cx="2133600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Social worker</a:t>
            </a:r>
            <a:endParaRPr lang="en-US" sz="2400" dirty="0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285750" y="3507795"/>
            <a:ext cx="2133600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Dietician</a:t>
            </a:r>
            <a:endParaRPr lang="en-US" sz="2400" dirty="0"/>
          </a:p>
        </p:txBody>
      </p:sp>
      <p:sp>
        <p:nvSpPr>
          <p:cNvPr id="30733" name="Oval 7"/>
          <p:cNvSpPr>
            <a:spLocks noChangeArrowheads="1"/>
          </p:cNvSpPr>
          <p:nvPr/>
        </p:nvSpPr>
        <p:spPr bwMode="auto">
          <a:xfrm>
            <a:off x="5707062" y="1554163"/>
            <a:ext cx="2746376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Rehabilitation</a:t>
            </a:r>
          </a:p>
          <a:p>
            <a:pPr algn="ctr"/>
            <a:r>
              <a:rPr lang="et-EE" sz="2400" dirty="0" smtClean="0"/>
              <a:t>doctor</a:t>
            </a:r>
            <a:endParaRPr lang="en-US" sz="2400" dirty="0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206750" y="2381250"/>
            <a:ext cx="2865438" cy="23193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t-EE" sz="2400" dirty="0" smtClean="0"/>
          </a:p>
          <a:p>
            <a:pPr algn="ctr"/>
            <a:endParaRPr lang="et-EE" sz="2400" dirty="0" smtClean="0"/>
          </a:p>
          <a:p>
            <a:pPr algn="ctr"/>
            <a:endParaRPr lang="et-EE" sz="2400" dirty="0" smtClean="0"/>
          </a:p>
          <a:p>
            <a:pPr algn="ctr"/>
            <a:endParaRPr lang="et-EE" sz="2400" dirty="0" smtClean="0"/>
          </a:p>
          <a:p>
            <a:pPr algn="ctr"/>
            <a:endParaRPr lang="et-EE" sz="2400" dirty="0" smtClean="0"/>
          </a:p>
          <a:p>
            <a:pPr algn="ctr"/>
            <a:endParaRPr lang="et-EE" sz="2400" dirty="0" smtClean="0"/>
          </a:p>
          <a:p>
            <a:pPr algn="ctr"/>
            <a:endParaRPr lang="et-EE" sz="2400" dirty="0" smtClean="0"/>
          </a:p>
          <a:p>
            <a:pPr algn="ctr"/>
            <a:r>
              <a:rPr lang="et-EE" sz="2400" dirty="0" smtClean="0"/>
              <a:t>Family</a:t>
            </a:r>
            <a:endParaRPr lang="et-EE" sz="2400" dirty="0" smtClean="0"/>
          </a:p>
          <a:p>
            <a:pPr algn="ctr"/>
            <a:r>
              <a:rPr lang="et-EE" sz="2400" dirty="0" smtClean="0"/>
              <a:t>Carer</a:t>
            </a:r>
          </a:p>
          <a:p>
            <a:pPr algn="ctr"/>
            <a:endParaRPr lang="et-EE" sz="2400" dirty="0"/>
          </a:p>
          <a:p>
            <a:pPr algn="ctr"/>
            <a:endParaRPr lang="et-EE" sz="2400" dirty="0" smtClean="0"/>
          </a:p>
          <a:p>
            <a:pPr algn="ctr"/>
            <a:endParaRPr lang="et-EE" sz="2400" dirty="0" smtClean="0"/>
          </a:p>
          <a:p>
            <a:pPr algn="ctr"/>
            <a:endParaRPr lang="en-US" sz="24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562975" y="2396740"/>
            <a:ext cx="2167746" cy="10890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Patient</a:t>
            </a:r>
            <a:endParaRPr lang="en-US" sz="2400" dirty="0"/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1217395" y="1595005"/>
            <a:ext cx="2522538" cy="914400"/>
          </a:xfrm>
          <a:prstGeom prst="ellipse">
            <a:avLst/>
          </a:prstGeom>
          <a:gradFill rotWithShape="0">
            <a:gsLst>
              <a:gs pos="0">
                <a:srgbClr val="CDE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t-EE" sz="2400" dirty="0" smtClean="0"/>
              <a:t>Neurophysiologist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16" y="64301"/>
            <a:ext cx="9015375" cy="673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Motor pathway –</a:t>
            </a:r>
            <a:br>
              <a:rPr lang="en-US" sz="3200" dirty="0" smtClean="0">
                <a:solidFill>
                  <a:srgbClr val="008080"/>
                </a:solidFill>
              </a:rPr>
            </a:br>
            <a:r>
              <a:rPr lang="en-US" sz="3200" dirty="0" smtClean="0">
                <a:solidFill>
                  <a:srgbClr val="008080"/>
                </a:solidFill>
              </a:rPr>
              <a:t>upper and lower motor neuron</a:t>
            </a:r>
            <a:endParaRPr lang="en-US" sz="3200" dirty="0">
              <a:solidFill>
                <a:srgbClr val="008080"/>
              </a:solidFill>
            </a:endParaRPr>
          </a:p>
        </p:txBody>
      </p:sp>
      <p:pic>
        <p:nvPicPr>
          <p:cNvPr id="5" name="Picture 5" descr="corticospina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18173"/>
            <a:ext cx="37115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väädid ja erinevad kõrgus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314" y="1518173"/>
            <a:ext cx="378618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Motor neurons</a:t>
            </a:r>
            <a:br>
              <a:rPr lang="en-US" sz="3200" dirty="0" smtClean="0">
                <a:solidFill>
                  <a:srgbClr val="008080"/>
                </a:solidFill>
              </a:rPr>
            </a:br>
            <a:r>
              <a:rPr lang="en-US" sz="3200" dirty="0" smtClean="0">
                <a:solidFill>
                  <a:srgbClr val="008080"/>
                </a:solidFill>
              </a:rPr>
              <a:t>Levels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8769" y="2505361"/>
            <a:ext cx="3870334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Bulbar – speech, swallowing</a:t>
            </a:r>
          </a:p>
          <a:p>
            <a:r>
              <a:rPr lang="en-US" dirty="0" smtClean="0"/>
              <a:t>Cervical – upper limbs</a:t>
            </a:r>
          </a:p>
          <a:p>
            <a:r>
              <a:rPr lang="en-US" dirty="0" smtClean="0"/>
              <a:t>Thoracic - trunk</a:t>
            </a:r>
          </a:p>
          <a:p>
            <a:r>
              <a:rPr lang="en-US" dirty="0" smtClean="0"/>
              <a:t>Lumbar – lower limbs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773" y="1877471"/>
            <a:ext cx="4635500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Motor neuron disease</a:t>
            </a:r>
            <a:br>
              <a:rPr lang="en-US" sz="3200" dirty="0" smtClean="0">
                <a:solidFill>
                  <a:srgbClr val="008080"/>
                </a:solidFill>
              </a:rPr>
            </a:br>
            <a:r>
              <a:rPr lang="en-US" sz="3200" dirty="0" smtClean="0">
                <a:solidFill>
                  <a:srgbClr val="008080"/>
                </a:solidFill>
              </a:rPr>
              <a:t>Variants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40746" y="2029132"/>
            <a:ext cx="3763696" cy="1456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ALS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Amyotrophic lateral sclerosis - upper and lower motor neuron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0746" y="4259627"/>
            <a:ext cx="3763695" cy="1456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PLS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Primary lateral sclerosis – 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pure upper motor neuron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71797" y="2029132"/>
            <a:ext cx="3763695" cy="1456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PMA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Progressive spinal muscular atrophy – pure lower motor neuron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1797" y="4259627"/>
            <a:ext cx="3763695" cy="14560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PBP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Progressive bulbar paralysis</a:t>
            </a:r>
          </a:p>
        </p:txBody>
      </p:sp>
      <p:cxnSp>
        <p:nvCxnSpPr>
          <p:cNvPr id="10" name="Elbow Connector 9"/>
          <p:cNvCxnSpPr>
            <a:stCxn id="4" idx="2"/>
          </p:cNvCxnSpPr>
          <p:nvPr/>
        </p:nvCxnSpPr>
        <p:spPr>
          <a:xfrm rot="5400000">
            <a:off x="3713328" y="1975122"/>
            <a:ext cx="1250580" cy="468353"/>
          </a:xfrm>
          <a:prstGeom prst="bentConnector3">
            <a:avLst>
              <a:gd name="adj1" fmla="val 100782"/>
            </a:avLst>
          </a:prstGeom>
          <a:ln>
            <a:solidFill>
              <a:srgbClr val="4B5A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2"/>
          </p:cNvCxnSpPr>
          <p:nvPr/>
        </p:nvCxnSpPr>
        <p:spPr>
          <a:xfrm rot="5400000">
            <a:off x="2543867" y="3144583"/>
            <a:ext cx="3589503" cy="468353"/>
          </a:xfrm>
          <a:prstGeom prst="bentConnector3">
            <a:avLst>
              <a:gd name="adj1" fmla="val 1004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2"/>
          </p:cNvCxnSpPr>
          <p:nvPr/>
        </p:nvCxnSpPr>
        <p:spPr>
          <a:xfrm rot="16200000" flipH="1">
            <a:off x="4147005" y="2009796"/>
            <a:ext cx="1250581" cy="399003"/>
          </a:xfrm>
          <a:prstGeom prst="bentConnector3">
            <a:avLst>
              <a:gd name="adj1" fmla="val 10078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2977544" y="3179257"/>
            <a:ext cx="3589503" cy="399003"/>
          </a:xfrm>
          <a:prstGeom prst="bentConnector3">
            <a:avLst>
              <a:gd name="adj1" fmla="val 1004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2367" y="6087387"/>
            <a:ext cx="184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Graaff</a:t>
            </a:r>
            <a:r>
              <a:rPr lang="en-US" i="1" dirty="0" smtClean="0"/>
              <a:t> et al 2009</a:t>
            </a:r>
            <a:endParaRPr lang="en-US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Motor neuron </a:t>
            </a:r>
            <a:r>
              <a:rPr lang="en-US" sz="3200" dirty="0" smtClean="0">
                <a:solidFill>
                  <a:srgbClr val="008080"/>
                </a:solidFill>
              </a:rPr>
              <a:t>disease</a:t>
            </a:r>
            <a:br>
              <a:rPr lang="en-US" sz="3200" dirty="0" smtClean="0">
                <a:solidFill>
                  <a:srgbClr val="008080"/>
                </a:solidFill>
              </a:rPr>
            </a:br>
            <a:r>
              <a:rPr lang="en-US" sz="3200" dirty="0" smtClean="0">
                <a:solidFill>
                  <a:srgbClr val="008080"/>
                </a:solidFill>
              </a:rPr>
              <a:t>Epidemiology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 smtClean="0"/>
              <a:t>Incidence 1-3 cases per 100 000 per </a:t>
            </a:r>
            <a:r>
              <a:rPr lang="en-US" sz="2400" dirty="0" smtClean="0"/>
              <a:t>year</a:t>
            </a:r>
          </a:p>
          <a:p>
            <a:pPr marL="571500" lvl="2" indent="-342900">
              <a:spcBef>
                <a:spcPts val="2000"/>
              </a:spcBef>
              <a:buFont typeface="Lucida Grande"/>
              <a:buChar char="−"/>
            </a:pPr>
            <a:r>
              <a:rPr lang="en-US" sz="2200" dirty="0" smtClean="0"/>
              <a:t>In Estonia, incidence 1.3/ 100 000/ </a:t>
            </a:r>
            <a:r>
              <a:rPr lang="en-US" sz="2200" dirty="0" smtClean="0"/>
              <a:t>year</a:t>
            </a:r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 smtClean="0"/>
              <a:t>Prevalence 6-8 per 100 000</a:t>
            </a:r>
            <a:endParaRPr lang="en-US" sz="2400" dirty="0" smtClean="0"/>
          </a:p>
          <a:p>
            <a:r>
              <a:rPr lang="en-US" dirty="0" smtClean="0"/>
              <a:t>Mostly sporadic</a:t>
            </a:r>
          </a:p>
          <a:p>
            <a:r>
              <a:rPr lang="en-US" dirty="0" smtClean="0"/>
              <a:t>Less than 10% familiar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About 20% of familiar ALS cases have SOD1 mutation (Cu/Zn superoxide dismutase enzyme)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0047" y="5994447"/>
            <a:ext cx="212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Burvill</a:t>
            </a:r>
            <a:r>
              <a:rPr lang="en-US" i="1" dirty="0" smtClean="0"/>
              <a:t> 2009</a:t>
            </a:r>
          </a:p>
          <a:p>
            <a:r>
              <a:rPr lang="en-US" i="1" dirty="0" smtClean="0"/>
              <a:t>Gross-</a:t>
            </a:r>
            <a:r>
              <a:rPr lang="en-US" i="1" dirty="0" err="1" smtClean="0"/>
              <a:t>Paju</a:t>
            </a:r>
            <a:r>
              <a:rPr lang="en-US" i="1" dirty="0" smtClean="0"/>
              <a:t> et al 1998</a:t>
            </a:r>
            <a:endParaRPr lang="en-US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Management of chronic disease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ln>
            <a:solidFill>
              <a:srgbClr val="4B5A6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Diagnosis</a:t>
            </a:r>
            <a:endParaRPr lang="en-US" b="1" dirty="0" smtClean="0">
              <a:solidFill>
                <a:srgbClr val="66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2389"/>
            <a:ext cx="3566160" cy="3005449"/>
          </a:xfrm>
          <a:ln>
            <a:solidFill>
              <a:srgbClr val="4B5A6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Early/ delay</a:t>
            </a:r>
          </a:p>
          <a:p>
            <a:endParaRPr lang="en-US" sz="2400" dirty="0" smtClean="0"/>
          </a:p>
          <a:p>
            <a:r>
              <a:rPr lang="en-US" sz="2400" dirty="0" smtClean="0"/>
              <a:t>Clinical signs</a:t>
            </a:r>
          </a:p>
          <a:p>
            <a:r>
              <a:rPr lang="en-US" sz="2400" dirty="0" smtClean="0"/>
              <a:t>Testing</a:t>
            </a:r>
          </a:p>
          <a:p>
            <a:r>
              <a:rPr lang="en-US" sz="2400" dirty="0" smtClean="0"/>
              <a:t>Information giving</a:t>
            </a:r>
          </a:p>
          <a:p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4B5A60"/>
            </a:solidFill>
          </a:ln>
        </p:spPr>
        <p:txBody>
          <a:bodyPr/>
          <a:lstStyle/>
          <a:p>
            <a:r>
              <a:rPr lang="en-US" b="1" dirty="0" smtClean="0">
                <a:ln>
                  <a:solidFill>
                    <a:srgbClr val="4B5A60"/>
                  </a:solidFill>
                </a:ln>
                <a:solidFill>
                  <a:srgbClr val="660066"/>
                </a:solidFill>
              </a:rPr>
              <a:t>Treatment</a:t>
            </a:r>
            <a:endParaRPr lang="en-US" b="1" dirty="0" smtClean="0">
              <a:ln>
                <a:solidFill>
                  <a:srgbClr val="4B5A60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007037"/>
          </a:xfrm>
          <a:ln>
            <a:solidFill>
              <a:srgbClr val="4B5A6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Disease modifying</a:t>
            </a:r>
          </a:p>
          <a:p>
            <a:r>
              <a:rPr lang="en-US" sz="2400" dirty="0" smtClean="0"/>
              <a:t>Symptomatic</a:t>
            </a:r>
          </a:p>
          <a:p>
            <a:r>
              <a:rPr lang="en-US" sz="2400" dirty="0" smtClean="0"/>
              <a:t>Psychosocial care</a:t>
            </a:r>
          </a:p>
          <a:p>
            <a:endParaRPr lang="en-US" sz="2400" dirty="0" smtClean="0"/>
          </a:p>
          <a:p>
            <a:r>
              <a:rPr lang="en-US" sz="2400" dirty="0" smtClean="0"/>
              <a:t>Team approach</a:t>
            </a:r>
          </a:p>
          <a:p>
            <a:endParaRPr lang="en-US" sz="2400" dirty="0"/>
          </a:p>
        </p:txBody>
      </p:sp>
      <p:cxnSp>
        <p:nvCxnSpPr>
          <p:cNvPr id="13" name="Straight Arrow Connector 12"/>
          <p:cNvCxnSpPr>
            <a:stCxn id="4" idx="3"/>
            <a:endCxn id="5" idx="1"/>
          </p:cNvCxnSpPr>
          <p:nvPr/>
        </p:nvCxnSpPr>
        <p:spPr>
          <a:xfrm flipV="1">
            <a:off x="4198461" y="4094320"/>
            <a:ext cx="74707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solidFill>
                  <a:srgbClr val="008080"/>
                </a:solidFill>
              </a:rPr>
              <a:t>Diagnostic delay – why?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00112" y="1719336"/>
            <a:ext cx="7345363" cy="4627131"/>
          </a:xfrm>
        </p:spPr>
        <p:txBody>
          <a:bodyPr>
            <a:normAutofit/>
          </a:bodyPr>
          <a:lstStyle/>
          <a:p>
            <a:r>
              <a:rPr lang="en-US" dirty="0" smtClean="0"/>
              <a:t>Motor neuron disease – rare</a:t>
            </a:r>
          </a:p>
          <a:p>
            <a:r>
              <a:rPr lang="en-US" dirty="0" smtClean="0"/>
              <a:t>Variability of clinical picture</a:t>
            </a:r>
          </a:p>
          <a:p>
            <a:r>
              <a:rPr lang="en-US" dirty="0" smtClean="0"/>
              <a:t>Lack of diagnostic markers</a:t>
            </a:r>
          </a:p>
          <a:p>
            <a:r>
              <a:rPr lang="en-US" dirty="0" smtClean="0"/>
              <a:t>Delay of recognition of the disease by patient/ family or primary physician</a:t>
            </a:r>
          </a:p>
          <a:p>
            <a:r>
              <a:rPr lang="en-US" dirty="0" smtClean="0"/>
              <a:t>Time from the first symptoms to the confirmation of diagnosis – 14 months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6511" y="5994447"/>
            <a:ext cx="185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Murray et al 2004</a:t>
            </a:r>
          </a:p>
          <a:p>
            <a:r>
              <a:rPr lang="en-US" i="1" dirty="0" smtClean="0"/>
              <a:t>Swash 1999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</a:rPr>
              <a:t>Theoretical timeline</a:t>
            </a:r>
            <a:endParaRPr lang="en-US" sz="3200" dirty="0">
              <a:solidFill>
                <a:srgbClr val="00808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65" y="3407688"/>
            <a:ext cx="5467646" cy="20446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1793" y="3425508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Motor</a:t>
            </a:r>
          </a:p>
          <a:p>
            <a:r>
              <a:rPr lang="en-US" sz="2000" dirty="0" smtClean="0"/>
              <a:t>funct</a:t>
            </a:r>
            <a:r>
              <a:rPr lang="en-US" sz="2000" dirty="0" smtClean="0"/>
              <a:t>i</a:t>
            </a:r>
            <a:r>
              <a:rPr lang="en-US" sz="2000" dirty="0" smtClean="0"/>
              <a:t>on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181057" y="5452312"/>
            <a:ext cx="866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109365" y="2235129"/>
            <a:ext cx="1667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Preclinical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etectable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enetically (?)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237018" y="2235129"/>
            <a:ext cx="1472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Identifiable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y imaging,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olecular</a:t>
            </a:r>
          </a:p>
          <a:p>
            <a:r>
              <a:rPr lang="en-US" sz="2000" dirty="0" smtClean="0"/>
              <a:t>markers (?)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92397" y="2235129"/>
            <a:ext cx="1229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Clinically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vert</a:t>
            </a:r>
          </a:p>
          <a:p>
            <a:r>
              <a:rPr lang="en-US" sz="2000" dirty="0" smtClean="0"/>
              <a:t>disease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7983" y="6056407"/>
            <a:ext cx="122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Eisen</a:t>
            </a:r>
            <a:r>
              <a:rPr lang="en-US" i="1" dirty="0" smtClean="0"/>
              <a:t> 2009</a:t>
            </a:r>
            <a:endParaRPr lang="en-US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337</TotalTime>
  <Words>745</Words>
  <Application>Microsoft Macintosh PowerPoint</Application>
  <PresentationFormat>On-screen Show (4:3)</PresentationFormat>
  <Paragraphs>185</Paragraphs>
  <Slides>22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Capital</vt:lpstr>
      <vt:lpstr>Diagnosis of motor neuron disease</vt:lpstr>
      <vt:lpstr>Motor neuron disease (MND)</vt:lpstr>
      <vt:lpstr>Motor pathway – upper and lower motor neuron</vt:lpstr>
      <vt:lpstr>Motor neurons Levels</vt:lpstr>
      <vt:lpstr>Motor neuron disease Variants</vt:lpstr>
      <vt:lpstr>Motor neuron disease Epidemiology</vt:lpstr>
      <vt:lpstr>Management of chronic disease</vt:lpstr>
      <vt:lpstr>Diagnostic delay – why?</vt:lpstr>
      <vt:lpstr>Theoretical timeline</vt:lpstr>
      <vt:lpstr>Basis of diagnosis – history and clinical signs</vt:lpstr>
      <vt:lpstr>Diagnostic criteria</vt:lpstr>
      <vt:lpstr>Symptoms to concern/ mimic syndromes</vt:lpstr>
      <vt:lpstr>Incorrect diagnosis (initial diagnosis)</vt:lpstr>
      <vt:lpstr>Differential diagnosis of ALS</vt:lpstr>
      <vt:lpstr>Differential diagnosis</vt:lpstr>
      <vt:lpstr>Slide 16</vt:lpstr>
      <vt:lpstr>Investigations: imaging</vt:lpstr>
      <vt:lpstr>Investigations: laboratory sampling</vt:lpstr>
      <vt:lpstr>Functional scales – measuring change in status</vt:lpstr>
      <vt:lpstr>Slide 20</vt:lpstr>
      <vt:lpstr>Slide 21</vt:lpstr>
      <vt:lpstr>Slide 22</vt:lpstr>
    </vt:vector>
  </TitlesOfParts>
  <Company>Tartu Ülikooli Närvikliinik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of motor neuron disease</dc:title>
  <dc:creator>Pille Taba</dc:creator>
  <cp:lastModifiedBy>Pille Taba</cp:lastModifiedBy>
  <cp:revision>32</cp:revision>
  <cp:lastPrinted>2010-08-18T23:06:21Z</cp:lastPrinted>
  <dcterms:created xsi:type="dcterms:W3CDTF">2010-08-18T17:39:29Z</dcterms:created>
  <dcterms:modified xsi:type="dcterms:W3CDTF">2010-08-18T23:17:23Z</dcterms:modified>
</cp:coreProperties>
</file>